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33"/>
  </p:notesMasterIdLst>
  <p:sldIdLst>
    <p:sldId id="256" r:id="rId2"/>
    <p:sldId id="265" r:id="rId3"/>
    <p:sldId id="266" r:id="rId4"/>
    <p:sldId id="271" r:id="rId5"/>
    <p:sldId id="261" r:id="rId6"/>
    <p:sldId id="262" r:id="rId7"/>
    <p:sldId id="268" r:id="rId8"/>
    <p:sldId id="269" r:id="rId9"/>
    <p:sldId id="282" r:id="rId10"/>
    <p:sldId id="263" r:id="rId11"/>
    <p:sldId id="264" r:id="rId12"/>
    <p:sldId id="276" r:id="rId13"/>
    <p:sldId id="257" r:id="rId14"/>
    <p:sldId id="285" r:id="rId15"/>
    <p:sldId id="259" r:id="rId16"/>
    <p:sldId id="286" r:id="rId17"/>
    <p:sldId id="260" r:id="rId18"/>
    <p:sldId id="287" r:id="rId19"/>
    <p:sldId id="275" r:id="rId20"/>
    <p:sldId id="278" r:id="rId21"/>
    <p:sldId id="288" r:id="rId22"/>
    <p:sldId id="270" r:id="rId23"/>
    <p:sldId id="274" r:id="rId24"/>
    <p:sldId id="283" r:id="rId25"/>
    <p:sldId id="284" r:id="rId26"/>
    <p:sldId id="272" r:id="rId27"/>
    <p:sldId id="277" r:id="rId28"/>
    <p:sldId id="273" r:id="rId29"/>
    <p:sldId id="279" r:id="rId30"/>
    <p:sldId id="280" r:id="rId31"/>
    <p:sldId id="28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83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7CFF9-4C5A-484A-9A0F-010E9C36E873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BDA32-E583-4997-821A-083C61748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67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14710" cy="683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214290"/>
            <a:ext cx="5286412" cy="6357982"/>
          </a:xfrm>
          <a:ln>
            <a:solidFill>
              <a:schemeClr val="tx1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chemeClr val="accent2">
                    <a:lumMod val="10000"/>
                  </a:schemeClr>
                </a:solidFill>
              </a:rPr>
              <a:t>Иудаи́зм</a:t>
            </a:r>
            <a:r>
              <a:rPr lang="ru-RU" b="1" dirty="0" smtClean="0">
                <a:solidFill>
                  <a:schemeClr val="accent2">
                    <a:lumMod val="1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2">
                    <a:lumMod val="10000"/>
                  </a:schemeClr>
                </a:solidFill>
              </a:rPr>
              <a:t>иуде́йство</a:t>
            </a:r>
            <a:r>
              <a:rPr lang="ru-RU" b="1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(</a:t>
            </a:r>
            <a:r>
              <a:rPr lang="ru-RU" dirty="0" err="1">
                <a:solidFill>
                  <a:schemeClr val="accent2">
                    <a:lumMod val="10000"/>
                  </a:schemeClr>
                </a:solidFill>
              </a:rPr>
              <a:t>др.-греч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10000"/>
                  </a:schemeClr>
                </a:solidFill>
              </a:rPr>
              <a:t>Ἰουδαϊσμός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), «иудейская религия» (от названия колена Иуды, давшее название Иудейскому царству, а затем, начиная с эпохи Второго Храма, стало общим названием еврейского народа — </a:t>
            </a:r>
            <a:r>
              <a:rPr lang="ru-RU" dirty="0" err="1">
                <a:solidFill>
                  <a:schemeClr val="accent2">
                    <a:lumMod val="10000"/>
                  </a:schemeClr>
                </a:solidFill>
              </a:rPr>
              <a:t>ивр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. יהודה‎) 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—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религиозное, национальное и этическое мировоззрение еврейского народа, самая древняя из трёх основных монотеистических религий человечества.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Согласно Библии, Авраам был первым, кто признал духовную природу единственного Бога. Для Авраама Бог – верховный Бог, к которому верующий может обратиться, Бог, он не нуждается в храмах и священнослужителях, всемогущ и всеведущ. Авраам покинул свою семью, которая не отказалась от </a:t>
            </a:r>
            <a:r>
              <a:rPr lang="ru-RU" dirty="0" err="1">
                <a:solidFill>
                  <a:schemeClr val="accent2">
                    <a:lumMod val="10000"/>
                  </a:schemeClr>
                </a:solidFill>
              </a:rPr>
              <a:t>ассирийско-вавилонских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 верований, и до своей смерти в Ханаане кочевал с места на место, проповедуя веру в единственного Бога.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0"/>
            <a:ext cx="4214810" cy="6858000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accent2">
                    <a:lumMod val="10000"/>
                  </a:schemeClr>
                </a:solidFill>
              </a:rPr>
              <a:t>При Моисее (вероятно, 15 в. до </a:t>
            </a:r>
            <a:r>
              <a:rPr lang="ru-RU" sz="3000" dirty="0" smtClean="0">
                <a:solidFill>
                  <a:schemeClr val="accent2">
                    <a:lumMod val="10000"/>
                  </a:schemeClr>
                </a:solidFill>
              </a:rPr>
              <a:t>н.э.) иудаизм </a:t>
            </a:r>
            <a:r>
              <a:rPr lang="ru-RU" sz="3000" dirty="0">
                <a:solidFill>
                  <a:schemeClr val="accent2">
                    <a:lumMod val="10000"/>
                  </a:schemeClr>
                </a:solidFill>
              </a:rPr>
              <a:t>принял более сложные и утонченные формы</a:t>
            </a:r>
            <a:r>
              <a:rPr lang="ru-RU" sz="3000" dirty="0" smtClean="0">
                <a:solidFill>
                  <a:schemeClr val="accent2">
                    <a:lumMod val="10000"/>
                  </a:schemeClr>
                </a:solidFill>
              </a:rPr>
              <a:t>.</a:t>
            </a:r>
            <a:r>
              <a:rPr lang="ru-RU" sz="3200" dirty="0"/>
              <a:t> </a:t>
            </a:r>
            <a:r>
              <a:rPr lang="ru-RU" sz="3200" dirty="0">
                <a:solidFill>
                  <a:schemeClr val="accent2">
                    <a:lumMod val="10000"/>
                  </a:schemeClr>
                </a:solidFill>
              </a:rPr>
              <a:t>Моисей придал религии форму исключительного поклонения </a:t>
            </a:r>
            <a:r>
              <a:rPr lang="ru-RU" sz="3200" dirty="0" err="1">
                <a:solidFill>
                  <a:schemeClr val="accent2">
                    <a:lumMod val="10000"/>
                  </a:schemeClr>
                </a:solidFill>
              </a:rPr>
              <a:t>Яхве</a:t>
            </a:r>
            <a:r>
              <a:rPr lang="ru-RU" sz="3200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10000"/>
                  </a:schemeClr>
                </a:solidFill>
              </a:rPr>
              <a:t>(имя Бога</a:t>
            </a:r>
            <a:r>
              <a:rPr lang="ru-RU" sz="3200" dirty="0">
                <a:solidFill>
                  <a:schemeClr val="accent2">
                    <a:lumMod val="10000"/>
                  </a:schemeClr>
                </a:solidFill>
              </a:rPr>
              <a:t>)</a:t>
            </a:r>
            <a:endParaRPr lang="ru-RU" sz="3000" dirty="0">
              <a:solidFill>
                <a:schemeClr val="accent2">
                  <a:lumMod val="1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9190" cy="6868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Текст десяти заповедей по Синодальному переводу Библии.</a:t>
            </a:r>
            <a:b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</a:br>
            <a:endParaRPr lang="ru-RU" sz="28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ru-RU" sz="1400" dirty="0" smtClean="0">
                <a:solidFill>
                  <a:schemeClr val="accent2">
                    <a:lumMod val="10000"/>
                  </a:schemeClr>
                </a:solidFill>
              </a:rPr>
              <a:t>Я Господь, Бог твой, Который вывел тебя из земли Египетской, из дома рабства; да не будет у тебя других богов пред лицом Моим.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solidFill>
                  <a:schemeClr val="accent2">
                    <a:lumMod val="10000"/>
                  </a:schemeClr>
                </a:solidFill>
              </a:rPr>
              <a:t>Не делай себе кумира и никакого изображения того, что на небе вверху, и что на земле внизу, и что в воде ниже земли; не поклоняйся им и не служи им, ибо Я Господь, Бог твой, Бог ревнитель, наказывающий детей за вину отцов до третьего и четвёртого рода, ненавидящих Меня, и творящий милость до тысячи родов любящим Меня и соблюдающим заповеди Мои.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solidFill>
                  <a:schemeClr val="accent2">
                    <a:lumMod val="10000"/>
                  </a:schemeClr>
                </a:solidFill>
              </a:rPr>
              <a:t>Не произноси имени Господа, Бога твоего, напрасно, ибо Господь не оставит без наказания того, кто произносит имя Его напрасно.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solidFill>
                  <a:schemeClr val="accent2">
                    <a:lumMod val="10000"/>
                  </a:schemeClr>
                </a:solidFill>
              </a:rPr>
              <a:t>Помни день субботний, чтобы святить его; шесть дней работай и делай в них всякие дела твои, а день седьмой — суббота Господу, Богу твоему: не делай в оный никакого дела ни ты, ни сын твой, ни дочь твоя, ни раб твой, ни рабыня твоя, ни [вол твой, ни осёл твой, ни всякий] скот твой, ни пришелец, который в жилищах твоих; ибо в шесть дней создал Господь небо и землю, море и всё, что в них, а в день седьмой почил; посему благословил Господь день субботний и освятил его.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solidFill>
                  <a:schemeClr val="accent2">
                    <a:lumMod val="10000"/>
                  </a:schemeClr>
                </a:solidFill>
              </a:rPr>
              <a:t>Почитай отца твоего и мать твою, чтобы тебе было хорошо и чтобы продлились дни твои на земле, которую Господь, Бог твой, даёт тебе.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solidFill>
                  <a:schemeClr val="accent2">
                    <a:lumMod val="10000"/>
                  </a:schemeClr>
                </a:solidFill>
              </a:rPr>
              <a:t>Не убивай.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solidFill>
                  <a:schemeClr val="accent2">
                    <a:lumMod val="10000"/>
                  </a:schemeClr>
                </a:solidFill>
              </a:rPr>
              <a:t>Не прелюбодействуй.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solidFill>
                  <a:schemeClr val="accent2">
                    <a:lumMod val="10000"/>
                  </a:schemeClr>
                </a:solidFill>
              </a:rPr>
              <a:t>Не кради.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solidFill>
                  <a:schemeClr val="accent2">
                    <a:lumMod val="10000"/>
                  </a:schemeClr>
                </a:solidFill>
              </a:rPr>
              <a:t>Не произноси ложного свидетельства на ближнего твоего.</a:t>
            </a:r>
          </a:p>
          <a:p>
            <a:pPr>
              <a:buFont typeface="+mj-lt"/>
              <a:buAutoNum type="arabicPeriod"/>
            </a:pPr>
            <a:r>
              <a:rPr lang="ru-RU" sz="1400" dirty="0" smtClean="0">
                <a:solidFill>
                  <a:schemeClr val="accent2">
                    <a:lumMod val="10000"/>
                  </a:schemeClr>
                </a:solidFill>
              </a:rPr>
              <a:t>Не желай дома ближнего твоего; не желай жены ближнего твоего, ни поля его, ни раба его, ни рабыни его, ни вола его, ни осла его, ни всякого скота его, ничего, что у ближнего твоего.</a:t>
            </a:r>
            <a:endParaRPr lang="ru-RU" sz="1400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>
                    <a:lumMod val="10000"/>
                  </a:schemeClr>
                </a:solidFill>
              </a:rPr>
              <a:t>Традиционное понимание</a:t>
            </a:r>
            <a:br>
              <a:rPr lang="ru-RU" sz="3600" dirty="0" smtClean="0">
                <a:solidFill>
                  <a:schemeClr val="accent2">
                    <a:lumMod val="1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10000"/>
                  </a:schemeClr>
                </a:solidFill>
              </a:rPr>
              <a:t>в иудаизме</a:t>
            </a:r>
            <a:endParaRPr lang="ru-RU" sz="36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    3. Не произноси имени Господа, Бога твоего, напрасно [дословно «ложно» — то есть, во время клятвы], ибо Господь не оставит без наказания того, кто произносит имя Его напрасно [ложно].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    6.   Не убей. В оригинале: </a:t>
            </a:r>
            <a:r>
              <a:rPr lang="he-IL" dirty="0" smtClean="0">
                <a:solidFill>
                  <a:schemeClr val="accent2">
                    <a:lumMod val="10000"/>
                  </a:schemeClr>
                </a:solidFill>
              </a:rPr>
              <a:t>רְצָח» 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обозначает безнравственное преднамеренное убийство (ср. англ. </a:t>
            </a:r>
            <a:r>
              <a:rPr lang="en-US" dirty="0" smtClean="0">
                <a:solidFill>
                  <a:schemeClr val="accent2">
                    <a:lumMod val="10000"/>
                  </a:schemeClr>
                </a:solidFill>
              </a:rPr>
              <a:t>murder), 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в отличие от любого вообще убийства, например в результате несчастного случая, в целях самообороны, во время войны или по решению суда (ср. англ. </a:t>
            </a:r>
            <a:r>
              <a:rPr lang="en-US" dirty="0" smtClean="0">
                <a:solidFill>
                  <a:schemeClr val="accent2">
                    <a:lumMod val="10000"/>
                  </a:schemeClr>
                </a:solidFill>
              </a:rPr>
              <a:t>kill). (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Так как сама Библия предписывает смертную казнь по решению суда в результате нарушения некоторых заповедей, этот глагол не может означать убийство вообще, при любых обстоятельствах)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    7. Не прелюбодействуй [в оригинале это слово обыкновенно относится только к сексуальным отношениям между замужней женщиной и мужчиной, не являющимся её мужем]. Согласно другому мнению, к этой заповеди относятся все так называемые «запреты кровосмешения», включает муже- и скотоложство.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     8. «Не кради». Запрет на хищение имущества также изложен в Лев.19:11.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    10.«Не возжелай…» К данной заповеди относится запрет хищения имущества. Согласно еврейской традиции хищением является также «кража образа», то есть создание ложного представления о предмете, событии, человеке (обман, лесть и т. п.).</a:t>
            </a:r>
            <a:endParaRPr lang="ru-RU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621510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000" b="1" dirty="0" smtClean="0">
                <a:solidFill>
                  <a:schemeClr val="tx1">
                    <a:lumMod val="10000"/>
                  </a:schemeClr>
                </a:solidFill>
              </a:rPr>
              <a:t>Пророки в Пятикнижии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     Ной,   </a:t>
            </a:r>
            <a:r>
              <a:rPr lang="ru-RU" sz="2800" dirty="0" err="1" smtClean="0">
                <a:solidFill>
                  <a:schemeClr val="tx1">
                    <a:lumMod val="10000"/>
                  </a:schemeClr>
                </a:solidFill>
              </a:rPr>
              <a:t>Евер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,   Валаам,   Иов,    Авраам,   Сара,    Исаак,   Иаков,   Моисей,    Аарон,   </a:t>
            </a:r>
            <a:r>
              <a:rPr lang="ru-RU" sz="2800" dirty="0" err="1" smtClean="0">
                <a:solidFill>
                  <a:schemeClr val="tx1">
                    <a:lumMod val="10000"/>
                  </a:schemeClr>
                </a:solidFill>
              </a:rPr>
              <a:t>Мариам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,    Иисус Навин,   </a:t>
            </a:r>
            <a:r>
              <a:rPr lang="ru-RU" sz="2800" dirty="0" err="1" smtClean="0">
                <a:solidFill>
                  <a:schemeClr val="tx1">
                    <a:lumMod val="10000"/>
                  </a:schemeClr>
                </a:solidFill>
              </a:rPr>
              <a:t>Финеес</a:t>
            </a:r>
            <a:endParaRPr lang="ru-RU" sz="2800" dirty="0" smtClean="0">
              <a:solidFill>
                <a:schemeClr val="tx1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3000" b="1" dirty="0" smtClean="0">
                <a:solidFill>
                  <a:schemeClr val="tx1">
                    <a:lumMod val="10000"/>
                  </a:schemeClr>
                </a:solidFill>
              </a:rPr>
              <a:t>Пророки в Эпоху Судей и объединённого царства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     </a:t>
            </a:r>
            <a:r>
              <a:rPr lang="ru-RU" sz="2800" dirty="0" err="1" smtClean="0">
                <a:solidFill>
                  <a:schemeClr val="tx1">
                    <a:lumMod val="10000"/>
                  </a:schemeClr>
                </a:solidFill>
              </a:rPr>
              <a:t>Девора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, Илий,  Анна, Самуил,  Давид,  Соломон, Гад , </a:t>
            </a:r>
            <a:r>
              <a:rPr lang="ru-RU" sz="2800" dirty="0" err="1" smtClean="0">
                <a:solidFill>
                  <a:schemeClr val="tx1">
                    <a:lumMod val="10000"/>
                  </a:schemeClr>
                </a:solidFill>
              </a:rPr>
              <a:t>Нафан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,      </a:t>
            </a:r>
            <a:r>
              <a:rPr lang="ru-RU" sz="2800" dirty="0" err="1" smtClean="0">
                <a:solidFill>
                  <a:schemeClr val="tx1">
                    <a:lumMod val="10000"/>
                  </a:schemeClr>
                </a:solidFill>
              </a:rPr>
              <a:t>Ахия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10000"/>
                  </a:schemeClr>
                </a:solidFill>
              </a:rPr>
              <a:t>Силомлянин</a:t>
            </a:r>
            <a:endParaRPr lang="ru-RU" sz="2800" dirty="0" smtClean="0">
              <a:solidFill>
                <a:schemeClr val="tx1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3000" b="1" dirty="0" smtClean="0">
                <a:solidFill>
                  <a:schemeClr val="tx1">
                    <a:lumMod val="10000"/>
                  </a:schemeClr>
                </a:solidFill>
              </a:rPr>
              <a:t>Письменные пророки</a:t>
            </a:r>
          </a:p>
          <a:p>
            <a:r>
              <a:rPr lang="ru-RU" sz="3000" dirty="0" smtClean="0">
                <a:solidFill>
                  <a:schemeClr val="tx1">
                    <a:lumMod val="10000"/>
                  </a:schemeClr>
                </a:solidFill>
              </a:rPr>
              <a:t>Великие пророки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: </a:t>
            </a:r>
            <a:r>
              <a:rPr lang="ru-RU" sz="2800" dirty="0" err="1" smtClean="0">
                <a:solidFill>
                  <a:schemeClr val="tx1">
                    <a:lumMod val="10000"/>
                  </a:schemeClr>
                </a:solidFill>
              </a:rPr>
              <a:t>Иезекииль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, Иеремия, Исаия,     Даниил</a:t>
            </a:r>
          </a:p>
          <a:p>
            <a:r>
              <a:rPr lang="ru-RU" sz="3000" dirty="0" smtClean="0">
                <a:solidFill>
                  <a:schemeClr val="tx1">
                    <a:lumMod val="10000"/>
                  </a:schemeClr>
                </a:solidFill>
              </a:rPr>
              <a:t>Малые пророки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: 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Аввакум, </a:t>
            </a:r>
            <a:r>
              <a:rPr lang="ru-RU" sz="2800" dirty="0" err="1" smtClean="0">
                <a:solidFill>
                  <a:schemeClr val="tx1">
                    <a:lumMod val="10000"/>
                  </a:schemeClr>
                </a:solidFill>
              </a:rPr>
              <a:t>Авдий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1">
                    <a:lumMod val="10000"/>
                  </a:schemeClr>
                </a:solidFill>
              </a:rPr>
              <a:t>Аггей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1">
                    <a:lumMod val="10000"/>
                  </a:schemeClr>
                </a:solidFill>
              </a:rPr>
              <a:t>Амос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1">
                    <a:lumMod val="10000"/>
                  </a:schemeClr>
                </a:solidFill>
              </a:rPr>
              <a:t>Захария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1">
                    <a:lumMod val="10000"/>
                  </a:schemeClr>
                </a:solidFill>
              </a:rPr>
              <a:t>Иоиль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, Иона, </a:t>
            </a:r>
            <a:r>
              <a:rPr lang="ru-RU" sz="2800" dirty="0" err="1" smtClean="0">
                <a:solidFill>
                  <a:schemeClr val="tx1">
                    <a:lumMod val="10000"/>
                  </a:schemeClr>
                </a:solidFill>
              </a:rPr>
              <a:t>Малахия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, Михей, Наум, </a:t>
            </a:r>
            <a:r>
              <a:rPr lang="ru-RU" sz="2800" dirty="0" err="1" smtClean="0">
                <a:solidFill>
                  <a:schemeClr val="tx1">
                    <a:lumMod val="10000"/>
                  </a:schemeClr>
                </a:solidFill>
              </a:rPr>
              <a:t>Осия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1">
                    <a:lumMod val="10000"/>
                  </a:schemeClr>
                </a:solidFill>
              </a:rPr>
              <a:t>Софония</a:t>
            </a:r>
            <a:endParaRPr lang="ru-RU" sz="2800" dirty="0" smtClean="0">
              <a:solidFill>
                <a:schemeClr val="tx1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3000" b="1" dirty="0" smtClean="0">
                <a:solidFill>
                  <a:schemeClr val="tx1">
                    <a:lumMod val="10000"/>
                  </a:schemeClr>
                </a:solidFill>
              </a:rPr>
              <a:t>Другие пророки Израиля и Иудеи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      </a:t>
            </a:r>
            <a:r>
              <a:rPr lang="ru-RU" sz="2800" dirty="0" err="1" smtClean="0">
                <a:solidFill>
                  <a:schemeClr val="tx1">
                    <a:lumMod val="10000"/>
                  </a:schemeClr>
                </a:solidFill>
              </a:rPr>
              <a:t>Самей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,  Илия, </a:t>
            </a:r>
            <a:r>
              <a:rPr lang="ru-RU" sz="2800" dirty="0" err="1" smtClean="0">
                <a:solidFill>
                  <a:schemeClr val="tx1">
                    <a:lumMod val="10000"/>
                  </a:schemeClr>
                </a:solidFill>
              </a:rPr>
              <a:t>Елисей</a:t>
            </a:r>
            <a:r>
              <a:rPr lang="ru-RU" sz="2800" smtClean="0">
                <a:solidFill>
                  <a:schemeClr val="tx1">
                    <a:lumMod val="10000"/>
                  </a:schemeClr>
                </a:solidFill>
              </a:rPr>
              <a:t>,   </a:t>
            </a:r>
            <a:r>
              <a:rPr lang="ru-RU" sz="2800" dirty="0" err="1" smtClean="0">
                <a:solidFill>
                  <a:schemeClr val="tx1">
                    <a:lumMod val="10000"/>
                  </a:schemeClr>
                </a:solidFill>
              </a:rPr>
              <a:t>Олдама</a:t>
            </a:r>
            <a:endParaRPr lang="ru-RU" sz="2800" dirty="0" smtClean="0">
              <a:solidFill>
                <a:schemeClr val="tx1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2600" dirty="0" smtClean="0">
                <a:solidFill>
                  <a:schemeClr val="tx1">
                    <a:lumMod val="10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Священного писания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err="1">
                <a:solidFill>
                  <a:schemeClr val="accent2">
                    <a:lumMod val="10000"/>
                  </a:schemeClr>
                </a:solidFill>
              </a:rPr>
              <a:t>Тана́х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2">
                    <a:lumMod val="10000"/>
                  </a:schemeClr>
                </a:solidFill>
              </a:rPr>
              <a:t>ивр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. תַּנַ"ךְ‎) — принятое в иврите название еврейского Священного писания (в христианской традиции практически полностью соответствует — Ветхому 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Завету).</a:t>
            </a:r>
            <a:endParaRPr lang="ru-RU" dirty="0">
              <a:solidFill>
                <a:schemeClr val="accent2">
                  <a:lumMod val="10000"/>
                </a:schemeClr>
              </a:solidFill>
            </a:endParaRPr>
          </a:p>
          <a:p>
            <a:pPr algn="just">
              <a:buNone/>
            </a:pP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Слово «</a:t>
            </a:r>
            <a:r>
              <a:rPr lang="ru-RU" dirty="0" err="1">
                <a:solidFill>
                  <a:schemeClr val="accent2">
                    <a:lumMod val="10000"/>
                  </a:schemeClr>
                </a:solidFill>
              </a:rPr>
              <a:t>ТаНаХ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» представляет собой акроним (начальные буквы) названий трёх разделов еврейского Священного Писания: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10000"/>
                  </a:schemeClr>
                </a:solidFill>
              </a:rPr>
              <a:t>Тора́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2">
                    <a:lumMod val="10000"/>
                  </a:schemeClr>
                </a:solidFill>
              </a:rPr>
              <a:t>ивр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. תּוֹרָה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‎) 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— Пятикнижие</a:t>
            </a:r>
          </a:p>
          <a:p>
            <a:pPr algn="just"/>
            <a:r>
              <a:rPr lang="ru-RU" b="1" dirty="0" err="1" smtClean="0">
                <a:solidFill>
                  <a:schemeClr val="accent2">
                    <a:lumMod val="10000"/>
                  </a:schemeClr>
                </a:solidFill>
              </a:rPr>
              <a:t>Невии́м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accent2">
                    <a:lumMod val="10000"/>
                  </a:schemeClr>
                </a:solidFill>
              </a:rPr>
              <a:t>ивр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. נְבִיאִים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‎) 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— Пророки</a:t>
            </a:r>
          </a:p>
          <a:p>
            <a:pPr algn="just"/>
            <a:r>
              <a:rPr lang="ru-RU" b="1" dirty="0" err="1" smtClean="0">
                <a:solidFill>
                  <a:schemeClr val="accent2">
                    <a:lumMod val="10000"/>
                  </a:schemeClr>
                </a:solidFill>
              </a:rPr>
              <a:t>Ктуви́м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2">
                    <a:lumMod val="10000"/>
                  </a:schemeClr>
                </a:solidFill>
              </a:rPr>
              <a:t>ивр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כְּתוּבִים‎) 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— Писания (</a:t>
            </a:r>
            <a:r>
              <a:rPr lang="ru-RU" dirty="0" err="1">
                <a:solidFill>
                  <a:schemeClr val="accent2">
                    <a:lumMod val="10000"/>
                  </a:schemeClr>
                </a:solidFill>
              </a:rPr>
              <a:t>Агиографы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3357562"/>
          </a:xfrm>
        </p:spPr>
        <p:txBody>
          <a:bodyPr>
            <a:normAutofit/>
          </a:bodyPr>
          <a:lstStyle/>
          <a:p>
            <a:r>
              <a:rPr lang="ru-RU" sz="2700" dirty="0">
                <a:solidFill>
                  <a:schemeClr val="accent2">
                    <a:lumMod val="10000"/>
                  </a:schemeClr>
                </a:solidFill>
              </a:rPr>
              <a:t>Иудаизм как религия – важнейший элемент еврейской цивилизации. Благодаря сознанию своей религиозной избранности и особого предназначения своего народа еврейство смогло выжить в условиях, когда оно не раз утрачивало свою национально-политическую идентичность.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0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3328982" cy="371477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714620"/>
            <a:ext cx="8858312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229600" cy="6215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   </a:t>
            </a:r>
            <a:r>
              <a:rPr lang="ru-RU" sz="3600" dirty="0" smtClean="0">
                <a:solidFill>
                  <a:schemeClr val="accent2">
                    <a:lumMod val="10000"/>
                  </a:schemeClr>
                </a:solidFill>
              </a:rPr>
              <a:t>Талмуд </a:t>
            </a:r>
            <a:r>
              <a:rPr lang="ru-RU" sz="3600" dirty="0">
                <a:solidFill>
                  <a:schemeClr val="accent2">
                    <a:lumMod val="10000"/>
                  </a:schemeClr>
                </a:solidFill>
              </a:rPr>
              <a:t>состоит из двух частей. Первая часть – </a:t>
            </a:r>
            <a:r>
              <a:rPr lang="ru-RU" sz="3600" dirty="0" err="1">
                <a:solidFill>
                  <a:schemeClr val="accent2">
                    <a:lumMod val="10000"/>
                  </a:schemeClr>
                </a:solidFill>
              </a:rPr>
              <a:t>Мишна</a:t>
            </a:r>
            <a:r>
              <a:rPr lang="ru-RU" sz="3600" dirty="0">
                <a:solidFill>
                  <a:schemeClr val="accent2">
                    <a:lumMod val="10000"/>
                  </a:schemeClr>
                </a:solidFill>
              </a:rPr>
              <a:t>, произведение </a:t>
            </a:r>
            <a:r>
              <a:rPr lang="ru-RU" sz="3600" dirty="0" err="1">
                <a:solidFill>
                  <a:schemeClr val="accent2">
                    <a:lumMod val="10000"/>
                  </a:schemeClr>
                </a:solidFill>
              </a:rPr>
              <a:t>таннаев</a:t>
            </a:r>
            <a:r>
              <a:rPr lang="ru-RU" sz="3600" dirty="0">
                <a:solidFill>
                  <a:schemeClr val="accent2">
                    <a:lumMod val="10000"/>
                  </a:schemeClr>
                </a:solidFill>
              </a:rPr>
              <a:t>, редакцию которой осуществил Иуда </a:t>
            </a:r>
            <a:r>
              <a:rPr lang="ru-RU" sz="3600" dirty="0" err="1">
                <a:solidFill>
                  <a:schemeClr val="accent2">
                    <a:lumMod val="10000"/>
                  </a:schemeClr>
                </a:solidFill>
              </a:rPr>
              <a:t>ха-Наси</a:t>
            </a:r>
            <a:r>
              <a:rPr lang="ru-RU" sz="3600" dirty="0">
                <a:solidFill>
                  <a:schemeClr val="accent2">
                    <a:lumMod val="10000"/>
                  </a:schemeClr>
                </a:solidFill>
              </a:rPr>
              <a:t> («Иуда-князь»); вторая – </a:t>
            </a:r>
            <a:r>
              <a:rPr lang="ru-RU" sz="3600" dirty="0" err="1">
                <a:solidFill>
                  <a:schemeClr val="accent2">
                    <a:lumMod val="10000"/>
                  </a:schemeClr>
                </a:solidFill>
              </a:rPr>
              <a:t>Гемара</a:t>
            </a:r>
            <a:r>
              <a:rPr lang="ru-RU" sz="3600" dirty="0">
                <a:solidFill>
                  <a:schemeClr val="accent2">
                    <a:lumMod val="10000"/>
                  </a:schemeClr>
                </a:solidFill>
              </a:rPr>
              <a:t> («завершение»), результат работы </a:t>
            </a:r>
            <a:r>
              <a:rPr lang="ru-RU" sz="3600" dirty="0" err="1">
                <a:solidFill>
                  <a:schemeClr val="accent2">
                    <a:lumMod val="10000"/>
                  </a:schemeClr>
                </a:solidFill>
              </a:rPr>
              <a:t>амораев</a:t>
            </a:r>
            <a:r>
              <a:rPr lang="ru-RU" sz="3600" dirty="0">
                <a:solidFill>
                  <a:schemeClr val="accent2">
                    <a:lumMod val="10000"/>
                  </a:schemeClr>
                </a:solidFill>
              </a:rPr>
              <a:t>. Законодательный материал Талмуда называется Галаха, а </a:t>
            </a:r>
            <a:r>
              <a:rPr lang="ru-RU" sz="3600" dirty="0" err="1">
                <a:solidFill>
                  <a:schemeClr val="accent2">
                    <a:lumMod val="10000"/>
                  </a:schemeClr>
                </a:solidFill>
              </a:rPr>
              <a:t>гомилетический</a:t>
            </a:r>
            <a:r>
              <a:rPr lang="ru-RU" sz="3600" dirty="0">
                <a:solidFill>
                  <a:schemeClr val="accent2">
                    <a:lumMod val="10000"/>
                  </a:schemeClr>
                </a:solidFill>
              </a:rPr>
              <a:t>, аллегорический и поэтический материал – </a:t>
            </a:r>
            <a:r>
              <a:rPr lang="ru-RU" sz="3600" dirty="0" err="1">
                <a:solidFill>
                  <a:schemeClr val="accent2">
                    <a:lumMod val="10000"/>
                  </a:schemeClr>
                </a:solidFill>
              </a:rPr>
              <a:t>Агада</a:t>
            </a:r>
            <a:r>
              <a:rPr lang="ru-RU" sz="3600" dirty="0">
                <a:solidFill>
                  <a:schemeClr val="accent2">
                    <a:lumMod val="10000"/>
                  </a:schemeClr>
                </a:solidFill>
              </a:rPr>
              <a:t> («сказание», «повествование»). </a:t>
            </a:r>
            <a:endParaRPr lang="ru-RU" sz="36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ctr">
              <a:buNone/>
            </a:pPr>
            <a:endParaRPr lang="ru-RU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Вообще говоря, Талмуд представляет собой не столько упорядоченный кодекс, сколько простое собрание законов. Кроме того, Талмуд пополнялся обширными комментариями раввинов, толковавших его сообразно изменениям социальных и культурных условий. Не существовало ни жестких правил интерпретации, ни главного авторитета или последней инстанции. В большинстве случаев комментаторы старались найти обоснование своим взглядам в Библии и Талмуде или в трудах раввинов-предшественников.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0"/>
            <a:ext cx="5786446" cy="3000372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accent2">
                    <a:lumMod val="10000"/>
                  </a:schemeClr>
                </a:solidFill>
              </a:rPr>
              <a:t>Один из внешних символов иудаизма с XIX века — </a:t>
            </a:r>
            <a:r>
              <a:rPr lang="ru-RU" sz="3000" b="1" dirty="0">
                <a:solidFill>
                  <a:schemeClr val="accent2">
                    <a:lumMod val="10000"/>
                  </a:schemeClr>
                </a:solidFill>
              </a:rPr>
              <a:t>шестиконечная Звезда Давида</a:t>
            </a:r>
            <a:r>
              <a:rPr lang="ru-RU" sz="3000" dirty="0">
                <a:solidFill>
                  <a:schemeClr val="accent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86190"/>
            <a:ext cx="6000760" cy="30718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dirty="0">
                <a:solidFill>
                  <a:schemeClr val="accent2">
                    <a:lumMod val="10000"/>
                  </a:schemeClr>
                </a:solidFill>
              </a:rPr>
              <a:t>Более древним символом иудаизма является </a:t>
            </a:r>
            <a:r>
              <a:rPr lang="ru-RU" sz="3000" b="1" dirty="0" err="1">
                <a:solidFill>
                  <a:schemeClr val="accent2">
                    <a:lumMod val="10000"/>
                  </a:schemeClr>
                </a:solidFill>
              </a:rPr>
              <a:t>семисвечник</a:t>
            </a:r>
            <a:r>
              <a:rPr lang="ru-RU" sz="3000" b="1" dirty="0">
                <a:solidFill>
                  <a:schemeClr val="accent2">
                    <a:lumMod val="10000"/>
                  </a:schemeClr>
                </a:solidFill>
              </a:rPr>
              <a:t> (</a:t>
            </a:r>
            <a:r>
              <a:rPr lang="ru-RU" sz="3000" b="1" dirty="0" err="1">
                <a:solidFill>
                  <a:schemeClr val="accent2">
                    <a:lumMod val="10000"/>
                  </a:schemeClr>
                </a:solidFill>
              </a:rPr>
              <a:t>Менора</a:t>
            </a:r>
            <a:r>
              <a:rPr lang="ru-RU" sz="3000" b="1" dirty="0">
                <a:solidFill>
                  <a:schemeClr val="accent2">
                    <a:lumMod val="10000"/>
                  </a:schemeClr>
                </a:solidFill>
              </a:rPr>
              <a:t>)</a:t>
            </a:r>
            <a:r>
              <a:rPr lang="ru-RU" sz="3000" dirty="0">
                <a:solidFill>
                  <a:schemeClr val="accent2">
                    <a:lumMod val="10000"/>
                  </a:schemeClr>
                </a:solidFill>
              </a:rPr>
              <a:t>, который, согласно Библии и традиции, стоял в Скинии и Иерусалимском храме.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3357554" cy="378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1" y="3040033"/>
            <a:ext cx="3143240" cy="381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0"/>
            <a:ext cx="3857620" cy="1857364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2">
                    <a:lumMod val="10000"/>
                  </a:schemeClr>
                </a:solidFill>
              </a:rPr>
              <a:t>Флаг </a:t>
            </a:r>
            <a:br>
              <a:rPr lang="ru-RU" sz="3000" dirty="0" smtClean="0">
                <a:solidFill>
                  <a:schemeClr val="accent2">
                    <a:lumMod val="10000"/>
                  </a:schemeClr>
                </a:solidFill>
              </a:rPr>
            </a:br>
            <a:r>
              <a:rPr lang="ru-RU" sz="3000" dirty="0" smtClean="0">
                <a:solidFill>
                  <a:schemeClr val="accent2">
                    <a:lumMod val="10000"/>
                  </a:schemeClr>
                </a:solidFill>
              </a:rPr>
              <a:t>Государства Израиля</a:t>
            </a:r>
            <a:endParaRPr lang="ru-RU" sz="30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86191"/>
            <a:ext cx="5329214" cy="3071810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ctr">
              <a:buNone/>
            </a:pPr>
            <a:endParaRPr lang="ru-RU" dirty="0">
              <a:solidFill>
                <a:schemeClr val="accent2">
                  <a:lumMod val="10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Герб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 Государства Израиля</a:t>
            </a:r>
            <a:endParaRPr lang="ru-RU" dirty="0">
              <a:solidFill>
                <a:schemeClr val="accent2">
                  <a:lumMod val="10000"/>
                </a:schemeClr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887972"/>
            <a:ext cx="4024314" cy="497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86380" cy="3798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</a:rPr>
              <a:t>     </a:t>
            </a: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</a:rPr>
              <a:t>Молитва</a:t>
            </a:r>
            <a:r>
              <a:rPr lang="ru-RU" sz="2400" dirty="0">
                <a:solidFill>
                  <a:schemeClr val="accent2">
                    <a:lumMod val="10000"/>
                  </a:schemeClr>
                </a:solidFill>
              </a:rPr>
              <a:t>. Еврей обязан молиться ежедневно, три раза в день. М</a:t>
            </a:r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</a:rPr>
              <a:t>олитвы </a:t>
            </a:r>
            <a:r>
              <a:rPr lang="ru-RU" sz="2400" dirty="0">
                <a:solidFill>
                  <a:schemeClr val="accent2">
                    <a:lumMod val="10000"/>
                  </a:schemeClr>
                </a:solidFill>
              </a:rPr>
              <a:t>нравственны и не враждебны интересам других.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</a:rPr>
              <a:t>     Пищевые </a:t>
            </a:r>
            <a:r>
              <a:rPr lang="ru-RU" sz="2400" b="1" dirty="0">
                <a:solidFill>
                  <a:schemeClr val="accent2">
                    <a:lumMod val="10000"/>
                  </a:schemeClr>
                </a:solidFill>
              </a:rPr>
              <a:t>запреты </a:t>
            </a:r>
            <a:r>
              <a:rPr lang="ru-RU" sz="2400" dirty="0">
                <a:solidFill>
                  <a:schemeClr val="accent2">
                    <a:lumMod val="10000"/>
                  </a:schemeClr>
                </a:solidFill>
              </a:rPr>
              <a:t>считаются частью особого кодекса святости, применимого только по отношению к еврейскому народу. </a:t>
            </a:r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1">
                    <a:lumMod val="10000"/>
                  </a:schemeClr>
                </a:solidFill>
              </a:rPr>
              <a:t>      Обряды </a:t>
            </a:r>
            <a:r>
              <a:rPr lang="ru-RU" sz="2400" b="1" dirty="0">
                <a:solidFill>
                  <a:schemeClr val="tx1">
                    <a:lumMod val="10000"/>
                  </a:schemeClr>
                </a:solidFill>
              </a:rPr>
              <a:t>рождения и совершеннолетия</a:t>
            </a:r>
            <a:r>
              <a:rPr lang="ru-RU" sz="2400" dirty="0">
                <a:solidFill>
                  <a:schemeClr val="tx1">
                    <a:lumMod val="10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Младенцу </a:t>
            </a:r>
            <a:r>
              <a:rPr lang="ru-RU" sz="2400" dirty="0">
                <a:solidFill>
                  <a:schemeClr val="tx1">
                    <a:lumMod val="10000"/>
                  </a:schemeClr>
                </a:solidFill>
              </a:rPr>
              <a:t>мужского </a:t>
            </a: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пола делают обрезают </a:t>
            </a:r>
            <a:r>
              <a:rPr lang="ru-RU" sz="2400" dirty="0">
                <a:solidFill>
                  <a:schemeClr val="tx1">
                    <a:lumMod val="10000"/>
                  </a:schemeClr>
                </a:solidFill>
              </a:rPr>
              <a:t>крайнюю плоть, чтобы союз-договор с Богом был отмечен знаком на теле. Мальчики получают имя при обрезании. Девочек нарекают именем в синагоге. </a:t>
            </a: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По </a:t>
            </a:r>
            <a:r>
              <a:rPr lang="ru-RU" sz="2400" dirty="0">
                <a:solidFill>
                  <a:schemeClr val="tx1">
                    <a:lumMod val="10000"/>
                  </a:schemeClr>
                </a:solidFill>
              </a:rPr>
              <a:t>достижении 13 лет мальчики </a:t>
            </a: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</a:rPr>
              <a:t>участвуют </a:t>
            </a:r>
            <a:r>
              <a:rPr lang="ru-RU" sz="2400" dirty="0">
                <a:solidFill>
                  <a:schemeClr val="tx1">
                    <a:lumMod val="10000"/>
                  </a:schemeClr>
                </a:solidFill>
              </a:rPr>
              <a:t>в церемонии </a:t>
            </a:r>
            <a:r>
              <a:rPr lang="ru-RU" sz="2400" dirty="0" err="1">
                <a:solidFill>
                  <a:schemeClr val="tx1">
                    <a:lumMod val="10000"/>
                  </a:schemeClr>
                </a:solidFill>
              </a:rPr>
              <a:t>бар-мицва</a:t>
            </a:r>
            <a:r>
              <a:rPr lang="ru-RU" sz="2400" dirty="0">
                <a:solidFill>
                  <a:schemeClr val="tx1">
                    <a:lumMod val="10000"/>
                  </a:schemeClr>
                </a:solidFill>
              </a:rPr>
              <a:t> (у девочек </a:t>
            </a:r>
            <a:r>
              <a:rPr lang="ru-RU" sz="2400" dirty="0" err="1">
                <a:solidFill>
                  <a:schemeClr val="tx1">
                    <a:lumMod val="10000"/>
                  </a:schemeClr>
                </a:solidFill>
              </a:rPr>
              <a:t>бат-мицва</a:t>
            </a:r>
            <a:r>
              <a:rPr lang="ru-RU" sz="2400" dirty="0">
                <a:solidFill>
                  <a:schemeClr val="tx1">
                    <a:lumMod val="10000"/>
                  </a:schemeClr>
                </a:solidFill>
              </a:rPr>
              <a:t>), позволяющей им войти в общину Израиля в качестве полноправных членов, ответственных за свои поступки.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50085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      </a:t>
            </a:r>
            <a:r>
              <a:rPr lang="ru-RU" b="1" dirty="0" smtClean="0">
                <a:solidFill>
                  <a:schemeClr val="accent2">
                    <a:lumMod val="10000"/>
                  </a:schemeClr>
                </a:solidFill>
              </a:rPr>
              <a:t>Праздники.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 Среди главных праздников и священных дней – </a:t>
            </a:r>
          </a:p>
          <a:p>
            <a:r>
              <a:rPr lang="ru-RU" dirty="0" err="1" smtClean="0">
                <a:solidFill>
                  <a:schemeClr val="accent2">
                    <a:lumMod val="10000"/>
                  </a:schemeClr>
                </a:solidFill>
              </a:rPr>
              <a:t>Шаббат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(Суббота), еженедельный день покоя в память о сотворении мира и исходе из Египта; </a:t>
            </a:r>
            <a:endParaRPr lang="ru-RU" dirty="0" smtClean="0">
              <a:solidFill>
                <a:schemeClr val="accent2">
                  <a:lumMod val="1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2">
                    <a:lumMod val="10000"/>
                  </a:schemeClr>
                </a:solidFill>
              </a:rPr>
              <a:t>Рош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10000"/>
                  </a:schemeClr>
                </a:solidFill>
              </a:rPr>
              <a:t>ха-Шана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 (Новый год), годовщина сотворения мира и день духовного и морального обновления; </a:t>
            </a:r>
            <a:endParaRPr lang="ru-RU" dirty="0" smtClean="0">
              <a:solidFill>
                <a:schemeClr val="accent2">
                  <a:lumMod val="1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2">
                    <a:lumMod val="10000"/>
                  </a:schemeClr>
                </a:solidFill>
              </a:rPr>
              <a:t>Йом-киппур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(Судный день), </a:t>
            </a:r>
            <a:r>
              <a:rPr lang="ru-RU" dirty="0" err="1">
                <a:solidFill>
                  <a:schemeClr val="accent2">
                    <a:lumMod val="10000"/>
                  </a:schemeClr>
                </a:solidFill>
              </a:rPr>
              <a:t>день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 покаяния и возвращения к Богу через духовное обновление и добрые дела; </a:t>
            </a:r>
            <a:endParaRPr lang="ru-RU" dirty="0" smtClean="0">
              <a:solidFill>
                <a:schemeClr val="accent2">
                  <a:lumMod val="1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2">
                    <a:lumMod val="10000"/>
                  </a:schemeClr>
                </a:solidFill>
              </a:rPr>
              <a:t>Суккот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(Кущи), девять дней (в Израиле и у реформистов восемь), посвященных сбору осеннего урожая и напоминающих о странствиях в пустыне, последний день праздника – </a:t>
            </a:r>
            <a:r>
              <a:rPr lang="ru-RU" dirty="0" err="1">
                <a:solidFill>
                  <a:schemeClr val="accent2">
                    <a:lumMod val="10000"/>
                  </a:schemeClr>
                </a:solidFill>
              </a:rPr>
              <a:t>Симхат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 Тора (Радость Торы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);</a:t>
            </a:r>
          </a:p>
          <a:p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10000"/>
                  </a:schemeClr>
                </a:solidFill>
              </a:rPr>
              <a:t>Песах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 (Пасха), знаменующий наступление весны и освобождение из египетского рабства; </a:t>
            </a:r>
            <a:endParaRPr lang="ru-RU" dirty="0" smtClean="0">
              <a:solidFill>
                <a:schemeClr val="accent2">
                  <a:lumMod val="1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2">
                    <a:lumMod val="10000"/>
                  </a:schemeClr>
                </a:solidFill>
              </a:rPr>
              <a:t>Шавуот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(Пятидесятница), отчасти земледельческий праздник, но в первую очередь воспоминание о дне, когда Моисей получил Тору на горе </a:t>
            </a:r>
            <a:r>
              <a:rPr lang="ru-RU" dirty="0" err="1">
                <a:solidFill>
                  <a:schemeClr val="accent2">
                    <a:lumMod val="10000"/>
                  </a:schemeClr>
                </a:solidFill>
              </a:rPr>
              <a:t>Синай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; </a:t>
            </a:r>
            <a:endParaRPr lang="ru-RU" dirty="0" smtClean="0">
              <a:solidFill>
                <a:schemeClr val="accent2">
                  <a:lumMod val="1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2">
                    <a:lumMod val="10000"/>
                  </a:schemeClr>
                </a:solidFill>
              </a:rPr>
              <a:t>Ханукка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(праздник Освящения, или Огней), отмечаемый в честь победы Маккавеев над войсками Антиоха </a:t>
            </a:r>
            <a:r>
              <a:rPr lang="ru-RU" dirty="0" err="1">
                <a:solidFill>
                  <a:schemeClr val="accent2">
                    <a:lumMod val="10000"/>
                  </a:schemeClr>
                </a:solidFill>
              </a:rPr>
              <a:t>Эпифана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, в результате которой евреи добились свободы исповедания своей религии; </a:t>
            </a:r>
            <a:endParaRPr lang="ru-RU" dirty="0" smtClean="0">
              <a:solidFill>
                <a:schemeClr val="accent2">
                  <a:lumMod val="1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2">
                    <a:lumMod val="10000"/>
                  </a:schemeClr>
                </a:solidFill>
              </a:rPr>
              <a:t>Пурим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(праздник Жребиев, или Есфири), в ознаменование поражения Амана, замышлявшего уничтожить евреев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Тиша </a:t>
            </a:r>
            <a:r>
              <a:rPr lang="ru-RU" dirty="0" err="1">
                <a:solidFill>
                  <a:schemeClr val="accent2">
                    <a:lumMod val="10000"/>
                  </a:schemeClr>
                </a:solidFill>
              </a:rPr>
              <a:t>бе-Ав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 (Девятое </a:t>
            </a:r>
            <a:r>
              <a:rPr lang="ru-RU" dirty="0" err="1">
                <a:solidFill>
                  <a:schemeClr val="accent2">
                    <a:lumMod val="10000"/>
                  </a:schemeClr>
                </a:solidFill>
              </a:rPr>
              <a:t>ава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), день траура в память о разрушении Первого и Второго храма.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2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    Если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Храм снова стал местом жертвоприношений, то синагога предоставила всем возможность для изучения Торы (Закона). Моисеев Закон ограничивал поле деятельности жреческого (священнического) сословия; задачу толкования Торы приняли на себя ученые книжники («</a:t>
            </a:r>
            <a:r>
              <a:rPr lang="ru-RU" dirty="0" err="1">
                <a:solidFill>
                  <a:schemeClr val="accent2">
                    <a:lumMod val="10000"/>
                  </a:schemeClr>
                </a:solidFill>
              </a:rPr>
              <a:t>соферим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»).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Основные направления иудаизма</a:t>
            </a:r>
            <a:endParaRPr lang="ru-RU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07209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/>
              <a:t>     </a:t>
            </a: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</a:rPr>
              <a:t>Каббала</a:t>
            </a:r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10000"/>
                  </a:schemeClr>
                </a:solidFill>
              </a:rPr>
              <a:t>развивалась как метафизическая система, сосредоточенная на учении о божественных эманациях и откровениях, учении о «</a:t>
            </a:r>
            <a:r>
              <a:rPr lang="ru-RU" sz="2400" dirty="0" err="1">
                <a:solidFill>
                  <a:schemeClr val="accent2">
                    <a:lumMod val="10000"/>
                  </a:schemeClr>
                </a:solidFill>
              </a:rPr>
              <a:t>сфирот</a:t>
            </a:r>
            <a:r>
              <a:rPr lang="ru-RU" sz="2400" dirty="0">
                <a:solidFill>
                  <a:schemeClr val="accent2">
                    <a:lumMod val="10000"/>
                  </a:schemeClr>
                </a:solidFill>
              </a:rPr>
              <a:t>» (стадиях эманации и иерархических ступенях духов и ангелов), а также о «</a:t>
            </a:r>
            <a:r>
              <a:rPr lang="ru-RU" sz="2400" dirty="0" err="1">
                <a:solidFill>
                  <a:schemeClr val="accent2">
                    <a:lumMod val="10000"/>
                  </a:schemeClr>
                </a:solidFill>
              </a:rPr>
              <a:t>гилгуле</a:t>
            </a:r>
            <a:r>
              <a:rPr lang="ru-RU" sz="2400" dirty="0">
                <a:solidFill>
                  <a:schemeClr val="accent2">
                    <a:lumMod val="10000"/>
                  </a:schemeClr>
                </a:solidFill>
              </a:rPr>
              <a:t>» («переселении душ»). В каждом слове или действии человек должен был обращаться к мысли о новом соединении с духовным миром. Имя Бога было тайной, покрывающей все и на все воздействующей, его буквы обладали мистической силой</a:t>
            </a:r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</a:rPr>
              <a:t>.</a:t>
            </a:r>
            <a:r>
              <a:rPr lang="ru-RU" sz="2400" dirty="0">
                <a:solidFill>
                  <a:schemeClr val="accent2">
                    <a:lumMod val="10000"/>
                  </a:schemeClr>
                </a:solidFill>
              </a:rPr>
              <a:t> 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</a:rPr>
              <a:t>     Наряду </a:t>
            </a:r>
            <a:r>
              <a:rPr lang="ru-RU" sz="2400" dirty="0">
                <a:solidFill>
                  <a:schemeClr val="accent2">
                    <a:lumMod val="10000"/>
                  </a:schemeClr>
                </a:solidFill>
              </a:rPr>
              <a:t>с этой мистической теорией развивалась и практическая каббала, делавшая акцент на важности человеческой природы. Она выстроила систему демонологии и магии, поощряла аскетизм, но в центре ее внимания были мессианство и спасение Израиля.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0079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В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начале 19 в. в Германии возникло движение, получившее название </a:t>
            </a:r>
            <a:r>
              <a:rPr lang="ru-RU" b="1" dirty="0">
                <a:solidFill>
                  <a:schemeClr val="accent2">
                    <a:lumMod val="10000"/>
                  </a:schemeClr>
                </a:solidFill>
              </a:rPr>
              <a:t>реформистского иудаизма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. Оно стимулировалось желанием евреев, включившихся в процесс политической и культурной эмансипации, приспособить иудаизм к современным условиям. Вначале усилия реформистов были направлены главным образом на то, чтобы сделать синагогальную службу приемлемой для западного мира. В богослужение вводился орган, смешанный хор, пение немецких религиозных гимнов; немецкий язык использовался в качестве языка молитвы и проповеди. Во время службы женщины и мужчины находились вместе. Позднее из молитв было исключено всякое упоминание о Сионе, выражавшее еврейские национальные чаяния возродить древнюю родину. Это обновленческое движение возглавляли люди, не имевшие раввинского звания, хотя необходимость перемен отстаивали и реформистские раввины, среди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21510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</a:rPr>
              <a:t>     </a:t>
            </a:r>
            <a:r>
              <a:rPr lang="ru-RU" sz="3100" b="1" dirty="0" smtClean="0">
                <a:solidFill>
                  <a:schemeClr val="accent2">
                    <a:lumMod val="10000"/>
                  </a:schemeClr>
                </a:solidFill>
              </a:rPr>
              <a:t>Консервативный иудаизм </a:t>
            </a:r>
            <a:r>
              <a:rPr lang="ru-RU" sz="3100" dirty="0" smtClean="0">
                <a:solidFill>
                  <a:schemeClr val="accent2">
                    <a:lumMod val="10000"/>
                  </a:schemeClr>
                </a:solidFill>
              </a:rPr>
              <a:t>Он </a:t>
            </a:r>
            <a:r>
              <a:rPr lang="ru-RU" sz="3100" dirty="0">
                <a:solidFill>
                  <a:schemeClr val="accent2">
                    <a:lumMod val="10000"/>
                  </a:schemeClr>
                </a:solidFill>
              </a:rPr>
              <a:t>считал, что институты, сформировавшиеся в ходе исторического развития, должны почитаться как неизменные, а отказ от них является религиозным отступничеством. Его заботило главным образом сохранение еврейских </a:t>
            </a:r>
            <a:r>
              <a:rPr lang="ru-RU" sz="3100" dirty="0" err="1" smtClean="0">
                <a:solidFill>
                  <a:schemeClr val="accent2">
                    <a:lumMod val="10000"/>
                  </a:schemeClr>
                </a:solidFill>
              </a:rPr>
              <a:t>обычаевъ</a:t>
            </a:r>
            <a:endParaRPr lang="ru-RU" sz="31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ctr">
              <a:buNone/>
            </a:pPr>
            <a:r>
              <a:rPr lang="ru-RU" sz="3100" b="1" dirty="0" smtClean="0">
                <a:solidFill>
                  <a:schemeClr val="accent2">
                    <a:lumMod val="10000"/>
                  </a:schemeClr>
                </a:solidFill>
              </a:rPr>
              <a:t>Ортодоксальной иудаизм </a:t>
            </a:r>
            <a:r>
              <a:rPr lang="ru-RU" sz="3100" dirty="0" err="1" smtClean="0">
                <a:solidFill>
                  <a:schemeClr val="accent2">
                    <a:lumMod val="10000"/>
                  </a:schemeClr>
                </a:solidFill>
              </a:rPr>
              <a:t>бщее</a:t>
            </a:r>
            <a:r>
              <a:rPr lang="ru-RU" sz="3100" dirty="0" smtClean="0">
                <a:solidFill>
                  <a:schemeClr val="accent2">
                    <a:lumMod val="10000"/>
                  </a:schemeClr>
                </a:solidFill>
              </a:rPr>
              <a:t> название течений в иудаизме, последователи которых, с исторической точки зрения, являются продолжателями еврейского религиозного мировоззрения, окончательно сформировавшегося в конце средневековья — начале нового времени. Центральное место в религиозной концепции ортодоксального иудаизма занимает Галаха в том виде, в каком она зафиксирована в Устном Законе (в </a:t>
            </a:r>
            <a:r>
              <a:rPr lang="ru-RU" sz="3100" dirty="0" err="1" smtClean="0">
                <a:solidFill>
                  <a:schemeClr val="accent2">
                    <a:lumMod val="10000"/>
                  </a:schemeClr>
                </a:solidFill>
              </a:rPr>
              <a:t>Мишне</a:t>
            </a:r>
            <a:r>
              <a:rPr lang="ru-RU" sz="3100" dirty="0" smtClean="0">
                <a:solidFill>
                  <a:schemeClr val="accent2">
                    <a:lumMod val="10000"/>
                  </a:schemeClr>
                </a:solidFill>
              </a:rPr>
              <a:t> и </a:t>
            </a:r>
            <a:r>
              <a:rPr lang="ru-RU" sz="3100" dirty="0" err="1" smtClean="0">
                <a:solidFill>
                  <a:schemeClr val="accent2">
                    <a:lumMod val="10000"/>
                  </a:schemeClr>
                </a:solidFill>
              </a:rPr>
              <a:t>Гемаре</a:t>
            </a:r>
            <a:r>
              <a:rPr lang="ru-RU" sz="3100" dirty="0" smtClean="0">
                <a:solidFill>
                  <a:schemeClr val="accent2">
                    <a:lumMod val="10000"/>
                  </a:schemeClr>
                </a:solidFill>
              </a:rPr>
              <a:t>, то есть в Талмуде).</a:t>
            </a:r>
            <a:endParaRPr lang="ru-RU" sz="3100" dirty="0">
              <a:solidFill>
                <a:schemeClr val="accent2">
                  <a:lumMod val="10000"/>
                </a:schemeClr>
              </a:solidFill>
            </a:endParaRPr>
          </a:p>
          <a:p>
            <a:pPr algn="ctr">
              <a:buNone/>
            </a:pPr>
            <a:r>
              <a:rPr lang="ru-RU" sz="3100" b="1" dirty="0">
                <a:solidFill>
                  <a:schemeClr val="accent2">
                    <a:lumMod val="10000"/>
                  </a:schemeClr>
                </a:solidFill>
              </a:rPr>
              <a:t>Сионизм</a:t>
            </a:r>
            <a:r>
              <a:rPr lang="ru-RU" sz="3100" dirty="0">
                <a:solidFill>
                  <a:schemeClr val="accent2">
                    <a:lumMod val="10000"/>
                  </a:schemeClr>
                </a:solidFill>
              </a:rPr>
              <a:t> олицетворял давнюю надежду еврейского народа на обретение своего дома, впервые выраженную еще в библейские времена и не угасшую за столетия рассеяния. Политический сионизм, направление которому было задано </a:t>
            </a:r>
            <a:r>
              <a:rPr lang="ru-RU" sz="3100" dirty="0" err="1">
                <a:solidFill>
                  <a:schemeClr val="accent2">
                    <a:lumMod val="10000"/>
                  </a:schemeClr>
                </a:solidFill>
              </a:rPr>
              <a:t>Герцлем</a:t>
            </a:r>
            <a:r>
              <a:rPr lang="ru-RU" sz="3100" dirty="0">
                <a:solidFill>
                  <a:schemeClr val="accent2">
                    <a:lumMod val="10000"/>
                  </a:schemeClr>
                </a:solidFill>
              </a:rPr>
              <a:t>, признавал, что для воплощения этой мечты необходимо добиться поддержки народов мира. Подобно другим народам в тот период, евреи верили, что единственная надежда на сохранение еврейства и его цивилизации – это утверждение национальной независимости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527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0958" y="274638"/>
            <a:ext cx="1185842" cy="115409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0"/>
            <a:ext cx="4143372" cy="6858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три исторических периода в развитии иудаизма : </a:t>
            </a:r>
            <a:r>
              <a:rPr lang="ru-RU" b="1" dirty="0" smtClean="0">
                <a:solidFill>
                  <a:schemeClr val="accent2">
                    <a:lumMod val="10000"/>
                  </a:schemeClr>
                </a:solidFill>
              </a:rPr>
              <a:t>храмовый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 (в период существования Иерусалимского храма), </a:t>
            </a:r>
            <a:r>
              <a:rPr lang="ru-RU" b="1" dirty="0" smtClean="0">
                <a:solidFill>
                  <a:schemeClr val="accent2">
                    <a:lumMod val="10000"/>
                  </a:schemeClr>
                </a:solidFill>
              </a:rPr>
              <a:t>талмудический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 и </a:t>
            </a:r>
            <a:r>
              <a:rPr lang="ru-RU" b="1" dirty="0" err="1" smtClean="0">
                <a:solidFill>
                  <a:schemeClr val="accent2">
                    <a:lumMod val="10000"/>
                  </a:schemeClr>
                </a:solidFill>
              </a:rPr>
              <a:t>раввинистический</a:t>
            </a:r>
            <a:r>
              <a:rPr lang="ru-RU" b="1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10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с VI века по настоящее время</a:t>
            </a:r>
            <a:r>
              <a:rPr lang="en-US" dirty="0" smtClean="0">
                <a:solidFill>
                  <a:schemeClr val="accent2">
                    <a:lumMod val="10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9985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57760"/>
            <a:ext cx="9144000" cy="2000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0"/>
            <a:ext cx="3714744" cy="507207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>
                <a:solidFill>
                  <a:schemeClr val="accent2">
                    <a:lumMod val="10000"/>
                  </a:schemeClr>
                </a:solidFill>
              </a:rPr>
              <a:t>Религией Моисея допускалось сооружение особого шатра, скинии завета, служившей видимым знаком божественного присутствия, а также ковчега завета – деревянного, обитого золотом ящика, где помещался «завет» </a:t>
            </a:r>
            <a:r>
              <a:rPr lang="ru-RU" sz="2400" dirty="0" err="1">
                <a:solidFill>
                  <a:schemeClr val="accent2">
                    <a:lumMod val="10000"/>
                  </a:schemeClr>
                </a:solidFill>
              </a:rPr>
              <a:t>Яхве</a:t>
            </a:r>
            <a:r>
              <a:rPr lang="ru-RU" sz="2400" dirty="0">
                <a:solidFill>
                  <a:schemeClr val="accent2">
                    <a:lumMod val="10000"/>
                  </a:schemeClr>
                </a:solidFill>
              </a:rPr>
              <a:t>, таинственный </a:t>
            </a:r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</a:rPr>
              <a:t>предмет.</a:t>
            </a:r>
            <a:endParaRPr lang="ru-RU" sz="2400" dirty="0">
              <a:solidFill>
                <a:schemeClr val="accent2">
                  <a:lumMod val="1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29256" cy="485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>
                    <a:lumMod val="10000"/>
                  </a:schemeClr>
                </a:solidFill>
              </a:rPr>
              <a:t>«Слушай, Израиль. Господь – Бог наш, Господь – един»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3900454" cy="50006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Бог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есть дух, абсолютное существо, именующее себя «Я </a:t>
            </a:r>
            <a:r>
              <a:rPr lang="ru-RU" dirty="0" err="1">
                <a:solidFill>
                  <a:schemeClr val="accent2">
                    <a:lumMod val="10000"/>
                  </a:schemeClr>
                </a:solidFill>
              </a:rPr>
              <a:t>есмь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 Сущий». Бог – Творец всех вещей во все времена, он – непрерывно мыслящий Разум и постоянно действующая 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Сила.</a:t>
            </a:r>
            <a:endParaRPr lang="ru-RU" dirty="0">
              <a:solidFill>
                <a:schemeClr val="accent2">
                  <a:lumMod val="10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7860" y="2643182"/>
            <a:ext cx="523614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    Считается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, что </a:t>
            </a:r>
            <a:r>
              <a:rPr lang="ru-RU" dirty="0" err="1">
                <a:solidFill>
                  <a:schemeClr val="accent2">
                    <a:lumMod val="10000"/>
                  </a:schemeClr>
                </a:solidFill>
              </a:rPr>
              <a:t>нееврею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 нет необходимости становиться евреем для того, чтобы обрести спасение, ибо «праведники всех народов обретут удел в грядущем мире». Для этого от </a:t>
            </a:r>
            <a:r>
              <a:rPr lang="ru-RU" dirty="0" err="1">
                <a:solidFill>
                  <a:schemeClr val="accent2">
                    <a:lumMod val="10000"/>
                  </a:schemeClr>
                </a:solidFill>
              </a:rPr>
              <a:t>нееврея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 требуется только исполнять заповеди 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сынов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Ноя, а именно: </a:t>
            </a:r>
            <a:endParaRPr lang="ru-RU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отказаться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от идолопоклонства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воздерживаться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от кровосмешения и прелюбодеяния; </a:t>
            </a:r>
            <a:endParaRPr lang="ru-RU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не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проливать кровь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не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произносить имя Бога всуе; </a:t>
            </a:r>
            <a:endParaRPr lang="ru-RU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не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творить несправедливости и беззакония</a:t>
            </a: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не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красть; </a:t>
            </a:r>
            <a:endParaRPr lang="ru-RU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10000"/>
                  </a:schemeClr>
                </a:solidFill>
              </a:rPr>
              <a:t>не </a:t>
            </a:r>
            <a:r>
              <a:rPr lang="ru-RU" dirty="0">
                <a:solidFill>
                  <a:schemeClr val="accent2">
                    <a:lumMod val="10000"/>
                  </a:schemeClr>
                </a:solidFill>
              </a:rPr>
              <a:t>отрезать частей от живого животного.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EBE3C1"/>
      </a:dk1>
      <a:lt1>
        <a:srgbClr val="E1D5A3"/>
      </a:lt1>
      <a:dk2>
        <a:srgbClr val="D1A3FF"/>
      </a:dk2>
      <a:lt2>
        <a:srgbClr val="D25BA3"/>
      </a:lt2>
      <a:accent1>
        <a:srgbClr val="B367FF"/>
      </a:accent1>
      <a:accent2>
        <a:srgbClr val="FFE599"/>
      </a:accent2>
      <a:accent3>
        <a:srgbClr val="FFD965"/>
      </a:accent3>
      <a:accent4>
        <a:srgbClr val="FFD965"/>
      </a:accent4>
      <a:accent5>
        <a:srgbClr val="491434"/>
      </a:accent5>
      <a:accent6>
        <a:srgbClr val="97BAFF"/>
      </a:accent6>
      <a:hlink>
        <a:srgbClr val="A3CEDD"/>
      </a:hlink>
      <a:folHlink>
        <a:srgbClr val="BF9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2010</Words>
  <Application>Microsoft Office PowerPoint</Application>
  <PresentationFormat>Экран (4:3)</PresentationFormat>
  <Paragraphs>80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Иудаизм как религия – важнейший элемент еврейской цивилизации. Благодаря сознанию своей религиозной избранности и особого предназначения своего народа еврейство смогло выжить в условиях, когда оно не раз утрачивало свою национально-политическую идентичность.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«Слушай, Израиль. Господь – Бог наш, Господь – един»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При Моисее (вероятно, 15 в. до н.э.) иудаизм принял более сложные и утонченные формы. Моисей придал религии форму исключительного поклонения Яхве (имя Бога)</vt:lpstr>
      <vt:lpstr>Текст десяти заповедей по Синодальному переводу Библии. </vt:lpstr>
      <vt:lpstr>Презентация PowerPoint</vt:lpstr>
      <vt:lpstr>Традиционное понимание в иудаизме</vt:lpstr>
      <vt:lpstr>Презентация PowerPoint</vt:lpstr>
      <vt:lpstr>Презентация PowerPoint</vt:lpstr>
      <vt:lpstr>Священного писания</vt:lpstr>
      <vt:lpstr>Презентация PowerPoint</vt:lpstr>
      <vt:lpstr>Презентация PowerPoint</vt:lpstr>
      <vt:lpstr>Один из внешних символов иудаизма с XIX века — шестиконечная Звезда Давида.</vt:lpstr>
      <vt:lpstr>Флаг  Государства Израиля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иудаизма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Олег Николаевич Грибан</cp:lastModifiedBy>
  <cp:revision>39</cp:revision>
  <dcterms:modified xsi:type="dcterms:W3CDTF">2011-01-17T12:49:34Z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1054162</vt:lpwstr>
  </property>
  <property fmtid="{D5CDD505-2E9C-101B-9397-08002B2CF9AE}" name="NXPowerLiteVersion" pid="3">
    <vt:lpwstr>D4.1.4</vt:lpwstr>
  </property>
</Properties>
</file>